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Master+xml" PartName="/ppt/slideMasters/slideMaster5.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6.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03" r:id="rId5"/>
    <p:sldMasterId id="2147483704" r:id="rId6"/>
    <p:sldMasterId id="2147483705" r:id="rId7"/>
    <p:sldMasterId id="2147483706" r:id="rId8"/>
    <p:sldMasterId id="2147483707" r:id="rId9"/>
  </p:sldMasterIdLst>
  <p:notesMasterIdLst>
    <p:notesMasterId r:id="rId10"/>
  </p:notesMasterIdLst>
  <p:sldIdLst>
    <p:sldId id="256" r:id="rId11"/>
    <p:sldId id="257" r:id="rId12"/>
    <p:sldId id="258" r:id="rId13"/>
    <p:sldId id="259" r:id="rId14"/>
    <p:sldId id="260" r:id="rId15"/>
    <p:sldId id="261" r:id="rId16"/>
    <p:sldId id="262" r:id="rId17"/>
  </p:sldIdLst>
  <p:sldSz cy="10058400" cx="7772400"/>
  <p:notesSz cx="6858000" cy="9144000"/>
  <p:embeddedFontLst>
    <p:embeddedFont>
      <p:font typeface="Halant"/>
      <p:regular r:id="rId18"/>
      <p:bold r:id="rId19"/>
    </p:embeddedFont>
    <p:embeddedFont>
      <p:font typeface="Inter SemiBold"/>
      <p:regular r:id="rId20"/>
      <p:bold r:id="rId21"/>
      <p:italic r:id="rId22"/>
      <p:boldItalic r:id="rId23"/>
    </p:embeddedFont>
    <p:embeddedFont>
      <p:font typeface="Inter"/>
      <p:regular r:id="rId24"/>
      <p:bold r:id="rId25"/>
      <p:italic r:id="rId26"/>
      <p:boldItalic r:id="rId27"/>
    </p:embeddedFont>
    <p:embeddedFont>
      <p:font typeface="Plus Jakarta Sans"/>
      <p:regular r:id="rId28"/>
      <p:bold r:id="rId29"/>
      <p:italic r:id="rId30"/>
      <p:boldItalic r:id="rId31"/>
    </p:embeddedFont>
    <p:embeddedFont>
      <p:font typeface="Plus Jakarta Sans SemiBold"/>
      <p:regular r:id="rId32"/>
      <p:bold r:id="rId33"/>
      <p:italic r:id="rId34"/>
      <p:boldItalic r:id="rId35"/>
    </p:embeddedFont>
    <p:embeddedFont>
      <p:font typeface="Plus Jakarta Sans Medium"/>
      <p:regular r:id="rId36"/>
      <p:bold r:id="rId37"/>
      <p:italic r:id="rId38"/>
      <p:boldItalic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475DCB8-38E3-4823-B1AE-8E2C488635FD}">
  <a:tblStyle styleId="{0475DCB8-38E3-4823-B1AE-8E2C488635F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F8266A4-5F53-4A02-8859-CF9ADC296BAF}"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regular.fntdata"/><Relationship Id="rId22" Type="http://schemas.openxmlformats.org/officeDocument/2006/relationships/font" Target="fonts/InterSemiBold-italic.fntdata"/><Relationship Id="rId21" Type="http://schemas.openxmlformats.org/officeDocument/2006/relationships/font" Target="fonts/InterSemiBold-bold.fntdata"/><Relationship Id="rId24" Type="http://schemas.openxmlformats.org/officeDocument/2006/relationships/font" Target="fonts/Inter-regular.fntdata"/><Relationship Id="rId23" Type="http://schemas.openxmlformats.org/officeDocument/2006/relationships/font" Target="fonts/InterSemiBold-boldItalic.fntdata"/><Relationship Id="rId1" Type="http://schemas.openxmlformats.org/officeDocument/2006/relationships/theme" Target="theme/theme5.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Master" Target="slideMasters/slideMaster5.xml"/><Relationship Id="rId26" Type="http://schemas.openxmlformats.org/officeDocument/2006/relationships/font" Target="fonts/Inter-italic.fntdata"/><Relationship Id="rId25" Type="http://schemas.openxmlformats.org/officeDocument/2006/relationships/font" Target="fonts/Inter-bold.fntdata"/><Relationship Id="rId28" Type="http://schemas.openxmlformats.org/officeDocument/2006/relationships/font" Target="fonts/PlusJakartaSans-regular.fntdata"/><Relationship Id="rId27"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PlusJakartaSans-boldItalic.fntdata"/><Relationship Id="rId30" Type="http://schemas.openxmlformats.org/officeDocument/2006/relationships/font" Target="fonts/PlusJakartaSans-italic.fntdata"/><Relationship Id="rId11" Type="http://schemas.openxmlformats.org/officeDocument/2006/relationships/slide" Target="slides/slide1.xml"/><Relationship Id="rId33" Type="http://schemas.openxmlformats.org/officeDocument/2006/relationships/font" Target="fonts/PlusJakartaSansSemiBold-bold.fntdata"/><Relationship Id="rId10" Type="http://schemas.openxmlformats.org/officeDocument/2006/relationships/notesMaster" Target="notesMasters/notesMaster1.xml"/><Relationship Id="rId32" Type="http://schemas.openxmlformats.org/officeDocument/2006/relationships/font" Target="fonts/PlusJakartaSansSemiBold-regular.fntdata"/><Relationship Id="rId13" Type="http://schemas.openxmlformats.org/officeDocument/2006/relationships/slide" Target="slides/slide3.xml"/><Relationship Id="rId35" Type="http://schemas.openxmlformats.org/officeDocument/2006/relationships/font" Target="fonts/PlusJakartaSansSemiBold-boldItalic.fntdata"/><Relationship Id="rId12" Type="http://schemas.openxmlformats.org/officeDocument/2006/relationships/slide" Target="slides/slide2.xml"/><Relationship Id="rId34" Type="http://schemas.openxmlformats.org/officeDocument/2006/relationships/font" Target="fonts/PlusJakartaSansSemiBold-italic.fntdata"/><Relationship Id="rId15" Type="http://schemas.openxmlformats.org/officeDocument/2006/relationships/slide" Target="slides/slide5.xml"/><Relationship Id="rId37" Type="http://schemas.openxmlformats.org/officeDocument/2006/relationships/font" Target="fonts/PlusJakartaSansMedium-bold.fntdata"/><Relationship Id="rId14" Type="http://schemas.openxmlformats.org/officeDocument/2006/relationships/slide" Target="slides/slide4.xml"/><Relationship Id="rId36" Type="http://schemas.openxmlformats.org/officeDocument/2006/relationships/font" Target="fonts/PlusJakartaSansMedium-regular.fntdata"/><Relationship Id="rId17" Type="http://schemas.openxmlformats.org/officeDocument/2006/relationships/slide" Target="slides/slide7.xml"/><Relationship Id="rId39" Type="http://schemas.openxmlformats.org/officeDocument/2006/relationships/font" Target="fonts/PlusJakartaSansMedium-boldItalic.fntdata"/><Relationship Id="rId16" Type="http://schemas.openxmlformats.org/officeDocument/2006/relationships/slide" Target="slides/slide6.xml"/><Relationship Id="rId38" Type="http://schemas.openxmlformats.org/officeDocument/2006/relationships/font" Target="fonts/PlusJakartaSansMedium-italic.fntdata"/><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333153622ce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333153622ce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333153622ce_0_3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333153622ce_0_3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333153622ce_0_18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333153622ce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3322af344d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3322af344d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3322af344d5_0_10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3322af344d5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333153622ce_0_2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333153622ce_0_2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33322714cf9_0_57: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5" name="Google Shape;305;g33322714cf9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4" name="Shape 144"/>
        <p:cNvGrpSpPr/>
        <p:nvPr/>
      </p:nvGrpSpPr>
      <p:grpSpPr>
        <a:xfrm>
          <a:off x="0" y="0"/>
          <a:ext cx="0" cy="0"/>
          <a:chOff x="0" y="0"/>
          <a:chExt cx="0" cy="0"/>
        </a:xfrm>
      </p:grpSpPr>
      <p:sp>
        <p:nvSpPr>
          <p:cNvPr id="145" name="Google Shape;145;p38"/>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46" name="Google Shape;146;p38"/>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47" name="Google Shape;147;p3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8" name="Shape 148"/>
        <p:cNvGrpSpPr/>
        <p:nvPr/>
      </p:nvGrpSpPr>
      <p:grpSpPr>
        <a:xfrm>
          <a:off x="0" y="0"/>
          <a:ext cx="0" cy="0"/>
          <a:chOff x="0" y="0"/>
          <a:chExt cx="0" cy="0"/>
        </a:xfrm>
      </p:grpSpPr>
      <p:sp>
        <p:nvSpPr>
          <p:cNvPr id="149" name="Google Shape;149;p39"/>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0" name="Google Shape;150;p3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1" name="Shape 151"/>
        <p:cNvGrpSpPr/>
        <p:nvPr/>
      </p:nvGrpSpPr>
      <p:grpSpPr>
        <a:xfrm>
          <a:off x="0" y="0"/>
          <a:ext cx="0" cy="0"/>
          <a:chOff x="0" y="0"/>
          <a:chExt cx="0" cy="0"/>
        </a:xfrm>
      </p:grpSpPr>
      <p:sp>
        <p:nvSpPr>
          <p:cNvPr id="152" name="Google Shape;152;p4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3" name="Google Shape;153;p40"/>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54" name="Google Shape;154;p4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5" name="Shape 155"/>
        <p:cNvGrpSpPr/>
        <p:nvPr/>
      </p:nvGrpSpPr>
      <p:grpSpPr>
        <a:xfrm>
          <a:off x="0" y="0"/>
          <a:ext cx="0" cy="0"/>
          <a:chOff x="0" y="0"/>
          <a:chExt cx="0" cy="0"/>
        </a:xfrm>
      </p:grpSpPr>
      <p:sp>
        <p:nvSpPr>
          <p:cNvPr id="156" name="Google Shape;156;p41"/>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7" name="Google Shape;157;p41"/>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8" name="Google Shape;158;p41"/>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9" name="Google Shape;159;p4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0" name="Shape 160"/>
        <p:cNvGrpSpPr/>
        <p:nvPr/>
      </p:nvGrpSpPr>
      <p:grpSpPr>
        <a:xfrm>
          <a:off x="0" y="0"/>
          <a:ext cx="0" cy="0"/>
          <a:chOff x="0" y="0"/>
          <a:chExt cx="0" cy="0"/>
        </a:xfrm>
      </p:grpSpPr>
      <p:sp>
        <p:nvSpPr>
          <p:cNvPr id="161" name="Google Shape;161;p42"/>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62" name="Google Shape;162;p4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63" name="Shape 163"/>
        <p:cNvGrpSpPr/>
        <p:nvPr/>
      </p:nvGrpSpPr>
      <p:grpSpPr>
        <a:xfrm>
          <a:off x="0" y="0"/>
          <a:ext cx="0" cy="0"/>
          <a:chOff x="0" y="0"/>
          <a:chExt cx="0" cy="0"/>
        </a:xfrm>
      </p:grpSpPr>
      <p:sp>
        <p:nvSpPr>
          <p:cNvPr id="164" name="Google Shape;164;p43"/>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65" name="Google Shape;165;p43"/>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66" name="Google Shape;166;p4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7" name="Shape 167"/>
        <p:cNvGrpSpPr/>
        <p:nvPr/>
      </p:nvGrpSpPr>
      <p:grpSpPr>
        <a:xfrm>
          <a:off x="0" y="0"/>
          <a:ext cx="0" cy="0"/>
          <a:chOff x="0" y="0"/>
          <a:chExt cx="0" cy="0"/>
        </a:xfrm>
      </p:grpSpPr>
      <p:sp>
        <p:nvSpPr>
          <p:cNvPr id="168" name="Google Shape;168;p44"/>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69" name="Google Shape;169;p4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45"/>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72" name="Google Shape;172;p45"/>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73" name="Google Shape;173;p45"/>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74" name="Google Shape;174;p45"/>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75" name="Google Shape;175;p4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6" name="Shape 176"/>
        <p:cNvGrpSpPr/>
        <p:nvPr/>
      </p:nvGrpSpPr>
      <p:grpSpPr>
        <a:xfrm>
          <a:off x="0" y="0"/>
          <a:ext cx="0" cy="0"/>
          <a:chOff x="0" y="0"/>
          <a:chExt cx="0" cy="0"/>
        </a:xfrm>
      </p:grpSpPr>
      <p:sp>
        <p:nvSpPr>
          <p:cNvPr id="177" name="Google Shape;177;p46"/>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78" name="Google Shape;178;p4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9" name="Shape 179"/>
        <p:cNvGrpSpPr/>
        <p:nvPr/>
      </p:nvGrpSpPr>
      <p:grpSpPr>
        <a:xfrm>
          <a:off x="0" y="0"/>
          <a:ext cx="0" cy="0"/>
          <a:chOff x="0" y="0"/>
          <a:chExt cx="0" cy="0"/>
        </a:xfrm>
      </p:grpSpPr>
      <p:sp>
        <p:nvSpPr>
          <p:cNvPr id="180" name="Google Shape;180;p47"/>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81" name="Google Shape;181;p47"/>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82" name="Google Shape;182;p4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4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89" name="Shape 189"/>
        <p:cNvGrpSpPr/>
        <p:nvPr/>
      </p:nvGrpSpPr>
      <p:grpSpPr>
        <a:xfrm>
          <a:off x="0" y="0"/>
          <a:ext cx="0" cy="0"/>
          <a:chOff x="0" y="0"/>
          <a:chExt cx="0" cy="0"/>
        </a:xfrm>
      </p:grpSpPr>
      <p:sp>
        <p:nvSpPr>
          <p:cNvPr id="190" name="Google Shape;190;p50"/>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91" name="Google Shape;191;p50"/>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92" name="Google Shape;192;p5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3" name="Shape 193"/>
        <p:cNvGrpSpPr/>
        <p:nvPr/>
      </p:nvGrpSpPr>
      <p:grpSpPr>
        <a:xfrm>
          <a:off x="0" y="0"/>
          <a:ext cx="0" cy="0"/>
          <a:chOff x="0" y="0"/>
          <a:chExt cx="0" cy="0"/>
        </a:xfrm>
      </p:grpSpPr>
      <p:sp>
        <p:nvSpPr>
          <p:cNvPr id="194" name="Google Shape;194;p51"/>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95" name="Google Shape;195;p5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6" name="Shape 196"/>
        <p:cNvGrpSpPr/>
        <p:nvPr/>
      </p:nvGrpSpPr>
      <p:grpSpPr>
        <a:xfrm>
          <a:off x="0" y="0"/>
          <a:ext cx="0" cy="0"/>
          <a:chOff x="0" y="0"/>
          <a:chExt cx="0" cy="0"/>
        </a:xfrm>
      </p:grpSpPr>
      <p:sp>
        <p:nvSpPr>
          <p:cNvPr id="197" name="Google Shape;197;p52"/>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98" name="Google Shape;198;p52"/>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9" name="Google Shape;199;p5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0" name="Shape 200"/>
        <p:cNvGrpSpPr/>
        <p:nvPr/>
      </p:nvGrpSpPr>
      <p:grpSpPr>
        <a:xfrm>
          <a:off x="0" y="0"/>
          <a:ext cx="0" cy="0"/>
          <a:chOff x="0" y="0"/>
          <a:chExt cx="0" cy="0"/>
        </a:xfrm>
      </p:grpSpPr>
      <p:sp>
        <p:nvSpPr>
          <p:cNvPr id="201" name="Google Shape;201;p53"/>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02" name="Google Shape;202;p53"/>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03" name="Google Shape;203;p53"/>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04" name="Google Shape;204;p5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05" name="Shape 205"/>
        <p:cNvGrpSpPr/>
        <p:nvPr/>
      </p:nvGrpSpPr>
      <p:grpSpPr>
        <a:xfrm>
          <a:off x="0" y="0"/>
          <a:ext cx="0" cy="0"/>
          <a:chOff x="0" y="0"/>
          <a:chExt cx="0" cy="0"/>
        </a:xfrm>
      </p:grpSpPr>
      <p:sp>
        <p:nvSpPr>
          <p:cNvPr id="206" name="Google Shape;206;p54"/>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07" name="Google Shape;207;p5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08" name="Shape 208"/>
        <p:cNvGrpSpPr/>
        <p:nvPr/>
      </p:nvGrpSpPr>
      <p:grpSpPr>
        <a:xfrm>
          <a:off x="0" y="0"/>
          <a:ext cx="0" cy="0"/>
          <a:chOff x="0" y="0"/>
          <a:chExt cx="0" cy="0"/>
        </a:xfrm>
      </p:grpSpPr>
      <p:sp>
        <p:nvSpPr>
          <p:cNvPr id="209" name="Google Shape;209;p55"/>
          <p:cNvSpPr txBox="1"/>
          <p:nvPr>
            <p:ph type="title"/>
          </p:nvPr>
        </p:nvSpPr>
        <p:spPr>
          <a:xfrm>
            <a:off x="264945" y="1086507"/>
            <a:ext cx="2386800" cy="14775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210" name="Google Shape;210;p55"/>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11" name="Google Shape;211;p5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12" name="Shape 212"/>
        <p:cNvGrpSpPr/>
        <p:nvPr/>
      </p:nvGrpSpPr>
      <p:grpSpPr>
        <a:xfrm>
          <a:off x="0" y="0"/>
          <a:ext cx="0" cy="0"/>
          <a:chOff x="0" y="0"/>
          <a:chExt cx="0" cy="0"/>
        </a:xfrm>
      </p:grpSpPr>
      <p:sp>
        <p:nvSpPr>
          <p:cNvPr id="213" name="Google Shape;213;p56"/>
          <p:cNvSpPr txBox="1"/>
          <p:nvPr>
            <p:ph type="title"/>
          </p:nvPr>
        </p:nvSpPr>
        <p:spPr>
          <a:xfrm>
            <a:off x="416713" y="880293"/>
            <a:ext cx="5412600" cy="80001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214" name="Google Shape;214;p5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15" name="Shape 215"/>
        <p:cNvGrpSpPr/>
        <p:nvPr/>
      </p:nvGrpSpPr>
      <p:grpSpPr>
        <a:xfrm>
          <a:off x="0" y="0"/>
          <a:ext cx="0" cy="0"/>
          <a:chOff x="0" y="0"/>
          <a:chExt cx="0" cy="0"/>
        </a:xfrm>
      </p:grpSpPr>
      <p:sp>
        <p:nvSpPr>
          <p:cNvPr id="216" name="Google Shape;216;p57"/>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217" name="Google Shape;217;p57"/>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218" name="Google Shape;218;p57"/>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219" name="Google Shape;219;p57"/>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220" name="Google Shape;220;p5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21" name="Shape 221"/>
        <p:cNvGrpSpPr/>
        <p:nvPr/>
      </p:nvGrpSpPr>
      <p:grpSpPr>
        <a:xfrm>
          <a:off x="0" y="0"/>
          <a:ext cx="0" cy="0"/>
          <a:chOff x="0" y="0"/>
          <a:chExt cx="0" cy="0"/>
        </a:xfrm>
      </p:grpSpPr>
      <p:sp>
        <p:nvSpPr>
          <p:cNvPr id="222" name="Google Shape;222;p58"/>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223" name="Google Shape;223;p5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224" name="Shape 224"/>
        <p:cNvGrpSpPr/>
        <p:nvPr/>
      </p:nvGrpSpPr>
      <p:grpSpPr>
        <a:xfrm>
          <a:off x="0" y="0"/>
          <a:ext cx="0" cy="0"/>
          <a:chOff x="0" y="0"/>
          <a:chExt cx="0" cy="0"/>
        </a:xfrm>
      </p:grpSpPr>
      <p:sp>
        <p:nvSpPr>
          <p:cNvPr id="225" name="Google Shape;225;p59"/>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226" name="Google Shape;226;p59"/>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227" name="Google Shape;227;p5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28" name="Shape 228"/>
        <p:cNvGrpSpPr/>
        <p:nvPr/>
      </p:nvGrpSpPr>
      <p:grpSpPr>
        <a:xfrm>
          <a:off x="0" y="0"/>
          <a:ext cx="0" cy="0"/>
          <a:chOff x="0" y="0"/>
          <a:chExt cx="0" cy="0"/>
        </a:xfrm>
      </p:grpSpPr>
      <p:sp>
        <p:nvSpPr>
          <p:cNvPr id="229" name="Google Shape;229;p6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5.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6.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1.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11" Type="http://schemas.openxmlformats.org/officeDocument/2006/relationships/slideLayout" Target="../slideLayouts/slideLayout55.xml"/><Relationship Id="rId10" Type="http://schemas.openxmlformats.org/officeDocument/2006/relationships/slideLayout" Target="../slideLayouts/slideLayout54.xml"/><Relationship Id="rId12" Type="http://schemas.openxmlformats.org/officeDocument/2006/relationships/theme" Target="../theme/theme3.xml"/><Relationship Id="rId9" Type="http://schemas.openxmlformats.org/officeDocument/2006/relationships/slideLayout" Target="../slideLayouts/slideLayout53.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42" name="Google Shape;142;p37"/>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43" name="Google Shape;143;p37"/>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85" name="Shape 185"/>
        <p:cNvGrpSpPr/>
        <p:nvPr/>
      </p:nvGrpSpPr>
      <p:grpSpPr>
        <a:xfrm>
          <a:off x="0" y="0"/>
          <a:ext cx="0" cy="0"/>
          <a:chOff x="0" y="0"/>
          <a:chExt cx="0" cy="0"/>
        </a:xfrm>
      </p:grpSpPr>
      <p:sp>
        <p:nvSpPr>
          <p:cNvPr id="186" name="Google Shape;186;p49"/>
          <p:cNvSpPr txBox="1"/>
          <p:nvPr>
            <p:ph type="title"/>
          </p:nvPr>
        </p:nvSpPr>
        <p:spPr>
          <a:xfrm>
            <a:off x="264945" y="870271"/>
            <a:ext cx="7242600" cy="11202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87" name="Google Shape;187;p49"/>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88" name="Google Shape;188;p49"/>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8.png"/><Relationship Id="rId6" Type="http://schemas.openxmlformats.org/officeDocument/2006/relationships/hyperlink" Target="https://slate.com/news-and-politics/2021/09/atlantic-slave-trade-history-animated-interactive.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3" name="Shape 233"/>
        <p:cNvGrpSpPr/>
        <p:nvPr/>
      </p:nvGrpSpPr>
      <p:grpSpPr>
        <a:xfrm>
          <a:off x="0" y="0"/>
          <a:ext cx="0" cy="0"/>
          <a:chOff x="0" y="0"/>
          <a:chExt cx="0" cy="0"/>
        </a:xfrm>
      </p:grpSpPr>
      <p:pic>
        <p:nvPicPr>
          <p:cNvPr id="234" name="Google Shape;234;p6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5" name="Google Shape;235;p61"/>
          <p:cNvSpPr txBox="1"/>
          <p:nvPr/>
        </p:nvSpPr>
        <p:spPr>
          <a:xfrm>
            <a:off x="0" y="0"/>
            <a:ext cx="7772400" cy="773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Contextualization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200">
                <a:latin typeface="Plus Jakarta Sans Medium"/>
                <a:ea typeface="Plus Jakarta Sans Medium"/>
                <a:cs typeface="Plus Jakarta Sans Medium"/>
                <a:sym typeface="Plus Jakarta Sans Medium"/>
              </a:rPr>
              <a:t>The Atlantic Slave Trade</a:t>
            </a:r>
            <a:endParaRPr sz="1200">
              <a:solidFill>
                <a:srgbClr val="000000"/>
              </a:solidFill>
              <a:latin typeface="Plus Jakarta Sans Medium"/>
              <a:ea typeface="Plus Jakarta Sans Medium"/>
              <a:cs typeface="Plus Jakarta Sans Medium"/>
              <a:sym typeface="Plus Jakarta Sans Medium"/>
            </a:endParaRPr>
          </a:p>
        </p:txBody>
      </p:sp>
      <p:pic>
        <p:nvPicPr>
          <p:cNvPr id="236" name="Google Shape;236;p61"/>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237" name="Google Shape;237;p6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8" name="Google Shape;238;p6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9" name="Google Shape;239;p61"/>
          <p:cNvSpPr txBox="1"/>
          <p:nvPr/>
        </p:nvSpPr>
        <p:spPr>
          <a:xfrm>
            <a:off x="1587500" y="1121319"/>
            <a:ext cx="5898000" cy="927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000">
                <a:latin typeface="Halant"/>
                <a:ea typeface="Halant"/>
                <a:cs typeface="Halant"/>
                <a:sym typeface="Halant"/>
              </a:rPr>
              <a:t>Contextualization &amp; Sourcing</a:t>
            </a:r>
            <a:endParaRPr b="1" sz="10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sp>
        <p:nvSpPr>
          <p:cNvPr id="240" name="Google Shape;240;p61"/>
          <p:cNvSpPr txBox="1"/>
          <p:nvPr/>
        </p:nvSpPr>
        <p:spPr>
          <a:xfrm>
            <a:off x="330000" y="7736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pic>
        <p:nvPicPr>
          <p:cNvPr id="241" name="Google Shape;241;p61"/>
          <p:cNvPicPr preferRelativeResize="0"/>
          <p:nvPr/>
        </p:nvPicPr>
        <p:blipFill>
          <a:blip r:embed="rId5">
            <a:alphaModFix/>
          </a:blip>
          <a:stretch>
            <a:fillRect/>
          </a:stretch>
        </p:blipFill>
        <p:spPr>
          <a:xfrm>
            <a:off x="712950" y="1167069"/>
            <a:ext cx="835800" cy="835800"/>
          </a:xfrm>
          <a:prstGeom prst="rect">
            <a:avLst/>
          </a:prstGeom>
          <a:noFill/>
          <a:ln>
            <a:noFill/>
          </a:ln>
        </p:spPr>
      </p:pic>
      <p:graphicFrame>
        <p:nvGraphicFramePr>
          <p:cNvPr id="242" name="Google Shape;242;p61"/>
          <p:cNvGraphicFramePr/>
          <p:nvPr/>
        </p:nvGraphicFramePr>
        <p:xfrm>
          <a:off x="941750" y="2058800"/>
          <a:ext cx="3000000" cy="3000000"/>
        </p:xfrm>
        <a:graphic>
          <a:graphicData uri="http://schemas.openxmlformats.org/drawingml/2006/table">
            <a:tbl>
              <a:tblPr>
                <a:noFill/>
                <a:tableStyleId>{0475DCB8-38E3-4823-B1AE-8E2C488635FD}</a:tableStyleId>
              </a:tblPr>
              <a:tblGrid>
                <a:gridCol w="5867400"/>
              </a:tblGrid>
              <a:tr h="381000">
                <a:tc>
                  <a:txBody>
                    <a:bodyPr/>
                    <a:lstStyle/>
                    <a:p>
                      <a:pPr indent="0" lvl="0" marL="0" rtl="0" algn="ctr">
                        <a:spcBef>
                          <a:spcPts val="0"/>
                        </a:spcBef>
                        <a:spcAft>
                          <a:spcPts val="0"/>
                        </a:spcAft>
                        <a:buNone/>
                      </a:pPr>
                      <a:r>
                        <a:rPr b="1" lang="en" sz="1200">
                          <a:latin typeface="Inter"/>
                          <a:ea typeface="Inter"/>
                          <a:cs typeface="Inter"/>
                          <a:sym typeface="Inter"/>
                        </a:rPr>
                        <a:t>What is the Context? - On the Atlantic Slave Trade</a:t>
                      </a:r>
                      <a:endParaRPr b="1" sz="1200">
                        <a:latin typeface="Inter"/>
                        <a:ea typeface="Inter"/>
                        <a:cs typeface="Inter"/>
                        <a:sym typeface="Inter"/>
                      </a:endParaRPr>
                    </a:p>
                  </a:txBody>
                  <a:tcPr marT="91425" marB="91425" marR="91425" marL="91425"/>
                </a:tc>
              </a:tr>
              <a:tr h="381000">
                <a:tc>
                  <a:txBody>
                    <a:bodyPr/>
                    <a:lstStyle/>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From the 1500s-1800s, over 12.5 million Africans were transported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About 10 million of the above survived the voyage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About 400,000 went to North America; 1.3 million to Central America; 4 million to the </a:t>
                      </a:r>
                      <a:r>
                        <a:rPr lang="en" sz="1200">
                          <a:solidFill>
                            <a:schemeClr val="dk1"/>
                          </a:solidFill>
                          <a:latin typeface="Inter"/>
                          <a:ea typeface="Inter"/>
                          <a:cs typeface="Inter"/>
                          <a:sym typeface="Inter"/>
                        </a:rPr>
                        <a:t>Caribbean</a:t>
                      </a:r>
                      <a:r>
                        <a:rPr lang="en" sz="1200">
                          <a:solidFill>
                            <a:schemeClr val="dk1"/>
                          </a:solidFill>
                          <a:latin typeface="Inter"/>
                          <a:ea typeface="Inter"/>
                          <a:cs typeface="Inter"/>
                          <a:sym typeface="Inter"/>
                        </a:rPr>
                        <a:t>; 4.8 million to Brazil</a:t>
                      </a:r>
                      <a:endParaRPr sz="1200">
                        <a:latin typeface="Inter"/>
                        <a:ea typeface="Inter"/>
                        <a:cs typeface="Inter"/>
                        <a:sym typeface="Inter"/>
                      </a:endParaRPr>
                    </a:p>
                  </a:txBody>
                  <a:tcPr marT="91425" marB="91425" marR="91425" marL="91425"/>
                </a:tc>
              </a:tr>
            </a:tbl>
          </a:graphicData>
        </a:graphic>
      </p:graphicFrame>
      <p:sp>
        <p:nvSpPr>
          <p:cNvPr id="243" name="Google Shape;243;p61"/>
          <p:cNvSpPr txBox="1"/>
          <p:nvPr/>
        </p:nvSpPr>
        <p:spPr>
          <a:xfrm>
            <a:off x="338625" y="3343525"/>
            <a:ext cx="7112400" cy="579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&amp; Notes:</a:t>
            </a:r>
            <a:r>
              <a:rPr lang="en" sz="1200">
                <a:solidFill>
                  <a:schemeClr val="dk1"/>
                </a:solidFill>
                <a:latin typeface="Halant"/>
                <a:ea typeface="Halant"/>
                <a:cs typeface="Halant"/>
                <a:sym typeface="Halant"/>
              </a:rPr>
              <a:t> Go to</a:t>
            </a:r>
            <a:r>
              <a:rPr lang="en" sz="1200" u="sng">
                <a:solidFill>
                  <a:schemeClr val="hlink"/>
                </a:solidFill>
                <a:latin typeface="Halant"/>
                <a:ea typeface="Halant"/>
                <a:cs typeface="Halant"/>
                <a:sym typeface="Halant"/>
                <a:hlinkClick r:id="rId6"/>
              </a:rPr>
              <a:t> Slate’s The Atlantic Slave Trade Interactive</a:t>
            </a:r>
            <a:r>
              <a:rPr lang="en" sz="1200">
                <a:solidFill>
                  <a:schemeClr val="dk1"/>
                </a:solidFill>
                <a:latin typeface="Halant"/>
                <a:ea typeface="Halant"/>
                <a:cs typeface="Halant"/>
                <a:sym typeface="Halant"/>
              </a:rPr>
              <a:t>. Scroll down to the Interactive Map. Note that larger dots illustrate more enslaved people on board. The Interactive Map is designed to provide a visual representation of the scale Middle Passage portion of the Transatlantic Slave Trade</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Three times during the video, pause it and click and dot. Take note of the specific details about that ship. Click “More Info” to learn additional information.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stood out to you the most during the interactive?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are you left wondering?</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What’s missing from this when considering the Middle Passage and Atlantic Slave Trade?</a:t>
            </a:r>
            <a:endParaRPr b="1" sz="1200">
              <a:solidFill>
                <a:schemeClr val="dk1"/>
              </a:solidFill>
              <a:latin typeface="Halant"/>
              <a:ea typeface="Halant"/>
              <a:cs typeface="Halant"/>
              <a:sym typeface="Halant"/>
            </a:endParaRPr>
          </a:p>
        </p:txBody>
      </p:sp>
      <p:graphicFrame>
        <p:nvGraphicFramePr>
          <p:cNvPr id="244" name="Google Shape;244;p61"/>
          <p:cNvGraphicFramePr/>
          <p:nvPr/>
        </p:nvGraphicFramePr>
        <p:xfrm>
          <a:off x="338550" y="4800600"/>
          <a:ext cx="3000000" cy="3000000"/>
        </p:xfrm>
        <a:graphic>
          <a:graphicData uri="http://schemas.openxmlformats.org/drawingml/2006/table">
            <a:tbl>
              <a:tblPr>
                <a:noFill/>
                <a:tableStyleId>{0475DCB8-38E3-4823-B1AE-8E2C488635FD}</a:tableStyleId>
              </a:tblPr>
              <a:tblGrid>
                <a:gridCol w="557550"/>
                <a:gridCol w="1368250"/>
                <a:gridCol w="970925"/>
                <a:gridCol w="1218275"/>
                <a:gridCol w="1599450"/>
                <a:gridCol w="1397975"/>
              </a:tblGrid>
              <a:tr h="686150">
                <a:tc>
                  <a:txBody>
                    <a:bodyPr/>
                    <a:lstStyle/>
                    <a:p>
                      <a:pPr indent="0" lvl="0" marL="0" rtl="0" algn="l">
                        <a:spcBef>
                          <a:spcPts val="0"/>
                        </a:spcBef>
                        <a:spcAft>
                          <a:spcPts val="0"/>
                        </a:spcAft>
                        <a:buNone/>
                      </a:pPr>
                      <a:r>
                        <a:rPr b="1" lang="en" sz="1200">
                          <a:latin typeface="Inter"/>
                          <a:ea typeface="Inter"/>
                          <a:cs typeface="Inter"/>
                          <a:sym typeface="Inter"/>
                        </a:rPr>
                        <a:t>Date</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Inter"/>
                          <a:ea typeface="Inter"/>
                          <a:cs typeface="Inter"/>
                          <a:sym typeface="Inter"/>
                        </a:rPr>
                        <a:t>Ship Name and Flag (Nation)</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Inter"/>
                          <a:ea typeface="Inter"/>
                          <a:cs typeface="Inter"/>
                          <a:sym typeface="Inter"/>
                        </a:rPr>
                        <a:t>Origin</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Inter"/>
                          <a:ea typeface="Inter"/>
                          <a:cs typeface="Inter"/>
                          <a:sym typeface="Inter"/>
                        </a:rPr>
                        <a:t>Destination</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Inter"/>
                          <a:ea typeface="Inter"/>
                          <a:cs typeface="Inter"/>
                          <a:sym typeface="Inter"/>
                        </a:rPr>
                        <a:t>Total Journeys and Number of Africans Carried</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Inter"/>
                          <a:ea typeface="Inter"/>
                          <a:cs typeface="Inter"/>
                          <a:sym typeface="Inter"/>
                        </a:rPr>
                        <a:t>Additional Piece of Information</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570075">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70075">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r h="570075">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8" name="Shape 248"/>
        <p:cNvGrpSpPr/>
        <p:nvPr/>
      </p:nvGrpSpPr>
      <p:grpSpPr>
        <a:xfrm>
          <a:off x="0" y="0"/>
          <a:ext cx="0" cy="0"/>
          <a:chOff x="0" y="0"/>
          <a:chExt cx="0" cy="0"/>
        </a:xfrm>
      </p:grpSpPr>
      <p:sp>
        <p:nvSpPr>
          <p:cNvPr id="249" name="Google Shape;249;p6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a:t>
            </a:r>
            <a:endParaRPr sz="2500">
              <a:solidFill>
                <a:schemeClr val="dk1"/>
              </a:solidFill>
              <a:latin typeface="Plus Jakarta Sans"/>
              <a:ea typeface="Plus Jakarta Sans"/>
              <a:cs typeface="Plus Jakarta Sans"/>
              <a:sym typeface="Plus Jakarta Sans"/>
            </a:endParaRPr>
          </a:p>
        </p:txBody>
      </p:sp>
      <p:sp>
        <p:nvSpPr>
          <p:cNvPr id="250" name="Google Shape;250;p6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51" name="Google Shape;251;p6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2" name="Google Shape;252;p6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3" name="Google Shape;253;p6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54" name="Google Shape;254;p62"/>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p>
        </p:txBody>
      </p:sp>
      <p:sp>
        <p:nvSpPr>
          <p:cNvPr id="255" name="Google Shape;255;p62"/>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p:txBody>
      </p:sp>
      <p:sp>
        <p:nvSpPr>
          <p:cNvPr id="256" name="Google Shape;256;p62"/>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257" name="Google Shape;257;p62"/>
          <p:cNvSpPr txBox="1"/>
          <p:nvPr/>
        </p:nvSpPr>
        <p:spPr>
          <a:xfrm>
            <a:off x="3011855"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258" name="Google Shape;258;p62"/>
          <p:cNvSpPr txBox="1"/>
          <p:nvPr/>
        </p:nvSpPr>
        <p:spPr>
          <a:xfrm>
            <a:off x="2885100" y="3179588"/>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latin typeface="Inter"/>
                <a:ea typeface="Inter"/>
                <a:cs typeface="Inter"/>
                <a:sym typeface="Inter"/>
              </a:rPr>
              <a:t>Atlantic Slave Trade</a:t>
            </a:r>
            <a:endParaRPr b="1" sz="1600">
              <a:latin typeface="Inter"/>
              <a:ea typeface="Inter"/>
              <a:cs typeface="Inter"/>
              <a:sym typeface="Inter"/>
            </a:endParaRPr>
          </a:p>
        </p:txBody>
      </p:sp>
      <p:sp>
        <p:nvSpPr>
          <p:cNvPr id="259" name="Google Shape;259;p62"/>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p:txBody>
      </p:sp>
      <p:sp>
        <p:nvSpPr>
          <p:cNvPr id="260" name="Google Shape;260;p62"/>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p>
        </p:txBody>
      </p:sp>
      <p:sp>
        <p:nvSpPr>
          <p:cNvPr id="261" name="Google Shape;261;p62"/>
          <p:cNvSpPr txBox="1"/>
          <p:nvPr/>
        </p:nvSpPr>
        <p:spPr>
          <a:xfrm>
            <a:off x="477200" y="6795525"/>
            <a:ext cx="68259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p>
        </p:txBody>
      </p:sp>
      <p:sp>
        <p:nvSpPr>
          <p:cNvPr id="262" name="Google Shape;262;p62"/>
          <p:cNvSpPr txBox="1"/>
          <p:nvPr/>
        </p:nvSpPr>
        <p:spPr>
          <a:xfrm>
            <a:off x="477200" y="8155250"/>
            <a:ext cx="6825900" cy="9684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200000"/>
              </a:lnSpc>
              <a:spcBef>
                <a:spcPts val="0"/>
              </a:spcBef>
              <a:spcAft>
                <a:spcPts val="0"/>
              </a:spcAft>
              <a:buNone/>
            </a:pPr>
            <a:r>
              <a:rPr b="1" lang="en" sz="1300">
                <a:latin typeface="Inter"/>
                <a:ea typeface="Inter"/>
                <a:cs typeface="Inter"/>
                <a:sym typeface="Inter"/>
              </a:rPr>
              <a:t>One way we might empathize with </a:t>
            </a:r>
            <a:r>
              <a:rPr lang="en" sz="1300">
                <a:latin typeface="Inter"/>
                <a:ea typeface="Inter"/>
                <a:cs typeface="Inter"/>
                <a:sym typeface="Inter"/>
              </a:rPr>
              <a:t> ___________________ is by: ________________________ _______________________________________________________________________________________</a:t>
            </a:r>
            <a:endParaRPr sz="1300">
              <a:latin typeface="Inter"/>
              <a:ea typeface="Inter"/>
              <a:cs typeface="Inter"/>
              <a:sym typeface="Inter"/>
            </a:endParaRPr>
          </a:p>
        </p:txBody>
      </p:sp>
      <p:cxnSp>
        <p:nvCxnSpPr>
          <p:cNvPr id="263" name="Google Shape;263;p62"/>
          <p:cNvCxnSpPr>
            <a:stCxn id="258" idx="2"/>
            <a:endCxn id="254" idx="0"/>
          </p:cNvCxnSpPr>
          <p:nvPr/>
        </p:nvCxnSpPr>
        <p:spPr>
          <a:xfrm flipH="1">
            <a:off x="1450050" y="3720488"/>
            <a:ext cx="2415900" cy="407700"/>
          </a:xfrm>
          <a:prstGeom prst="straightConnector1">
            <a:avLst/>
          </a:prstGeom>
          <a:noFill/>
          <a:ln cap="flat" cmpd="sng" w="9525">
            <a:solidFill>
              <a:srgbClr val="595959"/>
            </a:solidFill>
            <a:prstDash val="solid"/>
            <a:round/>
            <a:headEnd len="med" w="med" type="none"/>
            <a:tailEnd len="med" w="med" type="triangle"/>
          </a:ln>
        </p:spPr>
      </p:cxnSp>
      <p:cxnSp>
        <p:nvCxnSpPr>
          <p:cNvPr id="264" name="Google Shape;264;p62"/>
          <p:cNvCxnSpPr>
            <a:stCxn id="258" idx="2"/>
            <a:endCxn id="260" idx="0"/>
          </p:cNvCxnSpPr>
          <p:nvPr/>
        </p:nvCxnSpPr>
        <p:spPr>
          <a:xfrm>
            <a:off x="3865950" y="3720488"/>
            <a:ext cx="2456400" cy="407700"/>
          </a:xfrm>
          <a:prstGeom prst="straightConnector1">
            <a:avLst/>
          </a:prstGeom>
          <a:noFill/>
          <a:ln cap="flat" cmpd="sng" w="9525">
            <a:solidFill>
              <a:srgbClr val="595959"/>
            </a:solidFill>
            <a:prstDash val="solid"/>
            <a:round/>
            <a:headEnd len="med" w="med" type="none"/>
            <a:tailEnd len="med" w="med" type="triangle"/>
          </a:ln>
        </p:spPr>
      </p:cxnSp>
      <p:cxnSp>
        <p:nvCxnSpPr>
          <p:cNvPr id="265" name="Google Shape;265;p62"/>
          <p:cNvCxnSpPr>
            <a:stCxn id="258" idx="2"/>
            <a:endCxn id="259" idx="0"/>
          </p:cNvCxnSpPr>
          <p:nvPr/>
        </p:nvCxnSpPr>
        <p:spPr>
          <a:xfrm flipH="1">
            <a:off x="3845550" y="3720488"/>
            <a:ext cx="20400" cy="407700"/>
          </a:xfrm>
          <a:prstGeom prst="straightConnector1">
            <a:avLst/>
          </a:prstGeom>
          <a:noFill/>
          <a:ln cap="flat" cmpd="sng" w="9525">
            <a:solidFill>
              <a:srgbClr val="595959"/>
            </a:solidFill>
            <a:prstDash val="solid"/>
            <a:round/>
            <a:headEnd len="med" w="med" type="none"/>
            <a:tailEnd len="med" w="med" type="triangle"/>
          </a:ln>
        </p:spPr>
      </p:cxnSp>
      <p:pic>
        <p:nvPicPr>
          <p:cNvPr id="266" name="Google Shape;266;p62"/>
          <p:cNvPicPr preferRelativeResize="0"/>
          <p:nvPr/>
        </p:nvPicPr>
        <p:blipFill>
          <a:blip r:embed="rId5">
            <a:alphaModFix/>
          </a:blip>
          <a:stretch>
            <a:fillRect/>
          </a:stretch>
        </p:blipFill>
        <p:spPr>
          <a:xfrm>
            <a:off x="381550" y="1877425"/>
            <a:ext cx="822875" cy="822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0" name="Shape 270"/>
        <p:cNvGrpSpPr/>
        <p:nvPr/>
      </p:nvGrpSpPr>
      <p:grpSpPr>
        <a:xfrm>
          <a:off x="0" y="0"/>
          <a:ext cx="0" cy="0"/>
          <a:chOff x="0" y="0"/>
          <a:chExt cx="0" cy="0"/>
        </a:xfrm>
      </p:grpSpPr>
      <p:sp>
        <p:nvSpPr>
          <p:cNvPr id="271" name="Google Shape;271;p63"/>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Source: Lawrence Hill, </a:t>
            </a:r>
            <a:r>
              <a:rPr i="1" lang="en" sz="1300">
                <a:solidFill>
                  <a:schemeClr val="dk1"/>
                </a:solidFill>
                <a:latin typeface="Inter SemiBold"/>
                <a:ea typeface="Inter SemiBold"/>
                <a:cs typeface="Inter SemiBold"/>
                <a:sym typeface="Inter SemiBold"/>
              </a:rPr>
              <a:t>Someone Knows My Name</a:t>
            </a:r>
            <a:r>
              <a:rPr lang="en" sz="1300">
                <a:solidFill>
                  <a:schemeClr val="dk1"/>
                </a:solidFill>
                <a:latin typeface="Inter SemiBold"/>
                <a:ea typeface="Inter SemiBold"/>
                <a:cs typeface="Inter SemiBold"/>
                <a:sym typeface="Inter SemiBold"/>
              </a:rPr>
              <a:t>, 2007. </a:t>
            </a:r>
            <a:endParaRPr sz="1300">
              <a:latin typeface="Inter"/>
              <a:ea typeface="Inter"/>
              <a:cs typeface="Inter"/>
              <a:sym typeface="Inter"/>
            </a:endParaRPr>
          </a:p>
        </p:txBody>
      </p:sp>
      <p:graphicFrame>
        <p:nvGraphicFramePr>
          <p:cNvPr id="272" name="Google Shape;272;p63"/>
          <p:cNvGraphicFramePr/>
          <p:nvPr/>
        </p:nvGraphicFramePr>
        <p:xfrm>
          <a:off x="469041" y="866635"/>
          <a:ext cx="3000000" cy="3000000"/>
        </p:xfrm>
        <a:graphic>
          <a:graphicData uri="http://schemas.openxmlformats.org/drawingml/2006/table">
            <a:tbl>
              <a:tblPr>
                <a:noFill/>
                <a:tableStyleId>{5F8266A4-5F53-4A02-8859-CF9ADC296BAF}</a:tableStyleId>
              </a:tblPr>
              <a:tblGrid>
                <a:gridCol w="2266425"/>
                <a:gridCol w="1662050"/>
                <a:gridCol w="2905850"/>
              </a:tblGrid>
              <a:tr h="299750">
                <a:tc gridSpan="3">
                  <a:txBody>
                    <a:bodyPr/>
                    <a:lstStyle/>
                    <a:p>
                      <a:pPr indent="0" lvl="0" marL="0" rtl="0" algn="l">
                        <a:spcBef>
                          <a:spcPts val="0"/>
                        </a:spcBef>
                        <a:spcAft>
                          <a:spcPts val="0"/>
                        </a:spcAft>
                        <a:buNone/>
                      </a:pPr>
                      <a:r>
                        <a:rPr lang="en" sz="1000">
                          <a:latin typeface="Inter"/>
                          <a:ea typeface="Inter"/>
                          <a:cs typeface="Inter"/>
                          <a:sym typeface="Inter"/>
                        </a:rPr>
                        <a:t>Note: </a:t>
                      </a:r>
                      <a:r>
                        <a:rPr lang="en" sz="1000">
                          <a:latin typeface="Inter"/>
                          <a:ea typeface="Inter"/>
                          <a:cs typeface="Inter"/>
                          <a:sym typeface="Inter"/>
                        </a:rPr>
                        <a:t>Historical fiction can be a great way to learn about people and events from the past. Authors of historical fiction use real settings, characters, and events blended with creative storytelling to bring history to life. However, it’s important to remember that some details might be changed or added for dramatic effect. It is important to compare the narrative with primary and secondary sources to get an accurate view of the past.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In this excerpt, Aminata Diallo (age 11) has been captured from her village of Bayo in Africa in 1745. She recounts her experience on the Middle Passage below.</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ctr">
                        <a:spcBef>
                          <a:spcPts val="0"/>
                        </a:spcBef>
                        <a:spcAft>
                          <a:spcPts val="0"/>
                        </a:spcAft>
                        <a:buClr>
                          <a:schemeClr val="dk1"/>
                        </a:buClr>
                        <a:buSzPts val="1100"/>
                        <a:buFont typeface="Arial"/>
                        <a:buNone/>
                      </a:pPr>
                      <a:r>
                        <a:rPr i="1" lang="en" sz="1200">
                          <a:solidFill>
                            <a:schemeClr val="dk1"/>
                          </a:solidFill>
                          <a:latin typeface="Halant"/>
                          <a:ea typeface="Halant"/>
                          <a:cs typeface="Halant"/>
                          <a:sym typeface="Halant"/>
                        </a:rPr>
                        <a:t>We Glide Over the Unburied</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ship was an animal in the water. It rocked from side to side like a </a:t>
                      </a:r>
                      <a:r>
                        <a:rPr lang="en" sz="1200">
                          <a:solidFill>
                            <a:schemeClr val="dk1"/>
                          </a:solidFill>
                          <a:latin typeface="Inter"/>
                          <a:ea typeface="Inter"/>
                          <a:cs typeface="Inter"/>
                          <a:sym typeface="Inter"/>
                        </a:rPr>
                        <a:t>donkey</a:t>
                      </a:r>
                      <a:r>
                        <a:rPr lang="en" sz="1200">
                          <a:solidFill>
                            <a:schemeClr val="dk1"/>
                          </a:solidFill>
                          <a:latin typeface="Inter"/>
                          <a:ea typeface="Inter"/>
                          <a:cs typeface="Inter"/>
                          <a:sym typeface="Inter"/>
                        </a:rPr>
                        <a:t> trying to shake off a bundle, climbing the waves like a monkey gone mad. The animal had an endless appetite and consumed us all: men, women, and babies…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Above the cries of the captives and the shouts of the toubabu [Europeans] and the working homelanders, Sanu’s baby wailed on and on. It seemed to sense our fate. It howled as gasped and cried again. Goosebumps covered my arms. I fought to </a:t>
                      </a:r>
                      <a:r>
                        <a:rPr lang="en" sz="1200">
                          <a:solidFill>
                            <a:schemeClr val="dk1"/>
                          </a:solidFill>
                          <a:latin typeface="Inter"/>
                          <a:ea typeface="Inter"/>
                          <a:cs typeface="Inter"/>
                          <a:sym typeface="Inter"/>
                        </a:rPr>
                        <a:t>keep</a:t>
                      </a:r>
                      <a:r>
                        <a:rPr lang="en" sz="1200">
                          <a:solidFill>
                            <a:schemeClr val="dk1"/>
                          </a:solidFill>
                          <a:latin typeface="Inter"/>
                          <a:ea typeface="Inter"/>
                          <a:cs typeface="Inter"/>
                          <a:sym typeface="Inter"/>
                        </a:rPr>
                        <a:t> myself from screaming. Instead I choked on the stink of the ship and vomited. For a while, the nausea was a distraction.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After taking instructions, the assistant spoke to me, but I could not understand. The assistant repeated himself. I realized that the medicine man wanted me to call to the men below. I was to tell them that Fanta had had her baby.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 toubab drew up the door to the men’s hold. I took a few steps down into the darkness, I could barely see.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 son for Fanta,” I called out in Bamanankan.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At that moment, homelander men began charging out of teh hold. They moved so swiftly that it took the two toubabu guarding the hatch a moment to grasp that the men were not shackled. The guards were thrown down into the hatch, into the hands of the rising men.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All around me, shots rang out and men and women cried. I backed myself against the ship’s railing. I saw a woman jump onto the back of a toubab sailor, clutching him like a monkey and using her </a:t>
                      </a:r>
                      <a:r>
                        <a:rPr lang="en" sz="1200">
                          <a:solidFill>
                            <a:schemeClr val="dk1"/>
                          </a:solidFill>
                          <a:latin typeface="Inter"/>
                          <a:ea typeface="Inter"/>
                          <a:cs typeface="Inter"/>
                          <a:sym typeface="Inter"/>
                        </a:rPr>
                        <a:t>fingers</a:t>
                      </a:r>
                      <a:r>
                        <a:rPr lang="en" sz="1200">
                          <a:solidFill>
                            <a:schemeClr val="dk1"/>
                          </a:solidFill>
                          <a:latin typeface="Inter"/>
                          <a:ea typeface="Inter"/>
                          <a:cs typeface="Inter"/>
                          <a:sym typeface="Inter"/>
                        </a:rPr>
                        <a:t> to claw at his eyes</a:t>
                      </a:r>
                      <a:r>
                        <a:rPr lang="en" sz="1200">
                          <a:solidFill>
                            <a:schemeClr val="dk1"/>
                          </a:solidFill>
                          <a:latin typeface="Inter"/>
                          <a:ea typeface="Inter"/>
                          <a:cs typeface="Inter"/>
                          <a:sym typeface="Inter"/>
                        </a:rPr>
                        <a:t>. Homelander men and women screamed, as did some toubabu. Other toubabu shouted orders. Their firesticks were deadly, but it seemed to take the toubabu time to use a firestick more than once. With knives and hammers and nails and enraged hands, the homelanders struck more quickly.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could hear no more battle cries of attacking homelanders. Now none of us was left standing. There was only moaning and wheezing and the sound of firesticks exploding. Then came the sound of angry metal clanking, as the toubabu clamped us all in irons. Fomba was shackled. Chekura was bleeding but not so badly as to be thrown overboard, so he too went into irons… With such a mess of bodies, bleeding, unconscious or dead, I couldn’t tell how many homelanders had been killed and how many had been lost to the sea.</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273" name="Google Shape;273;p63"/>
          <p:cNvSpPr txBox="1"/>
          <p:nvPr/>
        </p:nvSpPr>
        <p:spPr>
          <a:xfrm>
            <a:off x="0" y="0"/>
            <a:ext cx="7772400" cy="773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Historical Fiction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i="1" lang="en" sz="2200">
                <a:latin typeface="Plus Jakarta Sans Medium"/>
                <a:ea typeface="Plus Jakarta Sans Medium"/>
                <a:cs typeface="Plus Jakarta Sans Medium"/>
                <a:sym typeface="Plus Jakarta Sans Medium"/>
              </a:rPr>
              <a:t>Someone Knows My Name</a:t>
            </a:r>
            <a:endParaRPr i="1" sz="1200">
              <a:solidFill>
                <a:srgbClr val="000000"/>
              </a:solidFill>
              <a:latin typeface="Plus Jakarta Sans Medium"/>
              <a:ea typeface="Plus Jakarta Sans Medium"/>
              <a:cs typeface="Plus Jakarta Sans Medium"/>
              <a:sym typeface="Plus Jakarta Sans Medium"/>
            </a:endParaRPr>
          </a:p>
        </p:txBody>
      </p:sp>
      <p:pic>
        <p:nvPicPr>
          <p:cNvPr id="274" name="Google Shape;274;p63"/>
          <p:cNvPicPr preferRelativeResize="0"/>
          <p:nvPr/>
        </p:nvPicPr>
        <p:blipFill>
          <a:blip r:embed="rId3">
            <a:alphaModFix/>
          </a:blip>
          <a:stretch>
            <a:fillRect/>
          </a:stretch>
        </p:blipFill>
        <p:spPr>
          <a:xfrm>
            <a:off x="216272" y="154797"/>
            <a:ext cx="1056536" cy="43811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8" name="Shape 278"/>
        <p:cNvGrpSpPr/>
        <p:nvPr/>
      </p:nvGrpSpPr>
      <p:grpSpPr>
        <a:xfrm>
          <a:off x="0" y="0"/>
          <a:ext cx="0" cy="0"/>
          <a:chOff x="0" y="0"/>
          <a:chExt cx="0" cy="0"/>
        </a:xfrm>
      </p:grpSpPr>
      <p:sp>
        <p:nvSpPr>
          <p:cNvPr id="279" name="Google Shape;279;p64"/>
          <p:cNvSpPr txBox="1"/>
          <p:nvPr/>
        </p:nvSpPr>
        <p:spPr>
          <a:xfrm>
            <a:off x="469041" y="9305555"/>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graphicFrame>
        <p:nvGraphicFramePr>
          <p:cNvPr id="280" name="Google Shape;280;p64"/>
          <p:cNvGraphicFramePr/>
          <p:nvPr/>
        </p:nvGraphicFramePr>
        <p:xfrm>
          <a:off x="469016" y="998323"/>
          <a:ext cx="3000000" cy="3000000"/>
        </p:xfrm>
        <a:graphic>
          <a:graphicData uri="http://schemas.openxmlformats.org/drawingml/2006/table">
            <a:tbl>
              <a:tblPr>
                <a:noFill/>
                <a:tableStyleId>{0475DCB8-38E3-4823-B1AE-8E2C488635FD}</a:tableStyleId>
              </a:tblPr>
              <a:tblGrid>
                <a:gridCol w="4738575"/>
                <a:gridCol w="2095775"/>
              </a:tblGrid>
              <a:tr h="1125750">
                <a:tc gridSpan="2">
                  <a:txBody>
                    <a:bodyPr/>
                    <a:lstStyle/>
                    <a:p>
                      <a:pPr indent="0" lvl="0" marL="0" rtl="0" algn="l">
                        <a:spcBef>
                          <a:spcPts val="0"/>
                        </a:spcBef>
                        <a:spcAft>
                          <a:spcPts val="0"/>
                        </a:spcAft>
                        <a:buNone/>
                      </a:pPr>
                      <a:r>
                        <a:rPr lang="en" sz="1300">
                          <a:latin typeface="Halant"/>
                          <a:ea typeface="Halant"/>
                          <a:cs typeface="Halant"/>
                          <a:sym typeface="Halant"/>
                        </a:rPr>
                        <a:t>Source: Olaudah Equiano, </a:t>
                      </a:r>
                      <a:r>
                        <a:rPr i="1" lang="en" sz="1300">
                          <a:latin typeface="Halant"/>
                          <a:ea typeface="Halant"/>
                          <a:cs typeface="Halant"/>
                          <a:sym typeface="Halant"/>
                        </a:rPr>
                        <a:t>The Interesting Narrative of the Life of Olaudah Equiano, or Gustavus Vassa, the African. Written by Himself</a:t>
                      </a:r>
                      <a:r>
                        <a:rPr lang="en" sz="1300">
                          <a:latin typeface="Halant"/>
                          <a:ea typeface="Halant"/>
                          <a:cs typeface="Halant"/>
                          <a:sym typeface="Halant"/>
                        </a:rPr>
                        <a:t>, 1789.</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Equiano was born in West Africa. He was kidnapped around age eleven and sold to European slave traders. He spent most of his time enslaved serving the captains of slave ships and British navy vessels. He eventually purchased his freedom and moved to England, where he became active in the abolition movement. </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3050100">
                <a:tc>
                  <a:txBody>
                    <a:bodyPr/>
                    <a:lstStyle/>
                    <a:p>
                      <a:pPr indent="0" lvl="0" marL="0" rtl="0" algn="l">
                        <a:spcBef>
                          <a:spcPts val="0"/>
                        </a:spcBef>
                        <a:spcAft>
                          <a:spcPts val="0"/>
                        </a:spcAft>
                        <a:buClr>
                          <a:schemeClr val="dk1"/>
                        </a:buClr>
                        <a:buSzPts val="1200"/>
                        <a:buFont typeface="Arial"/>
                        <a:buNone/>
                      </a:pPr>
                      <a:r>
                        <a:rPr lang="en" sz="1200">
                          <a:latin typeface="Inter"/>
                          <a:ea typeface="Inter"/>
                          <a:cs typeface="Inter"/>
                          <a:sym typeface="Inter"/>
                        </a:rPr>
                        <a:t>The first object which saluted my eyes when I arrived on the coast was the sea, a slave ship, which was then riding at anchor, and waiting for its cargo. These filled me with astonishment, which was soon converted into terror, when I was carried on board. I was immediately handled, and tossed up to see if I were sound, by some of the crew; and I was now persuaded that I had gotten into a world of bad spirits, and that they were going to kill me. . . indeed, such were the horrors of my views and fears at the moment, that, if ten thousand worlds had been my own, I would have freely parted with them all to have exchanged my condition with that of the meanest slave in my own country. When I looked round the ship too and saw a large furnace of copper boiling, and a multitude of black people of every description chained together, every one of their countenances expressing dejection and sorrow, I no longer doubted of my fate; and, quite overpowered with horror and anguish, I fell motionless on the deck and fainted…</a:t>
                      </a:r>
                      <a:endParaRPr sz="12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2503700">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 was soon put down under the decks, and there I received such a salutation in my nostrils as I had never experienced in my life: so that, with the loathsomness [sic] of the stench, and crying together, I became so sick and low that I was not able to eat, nor had I the least desire to taste anything. I now wished for the last friend, death, to relieve me; but soon, to my grief, two of the white men offered me eatables; and, on my refusing to eat, one of them held me fast by the hands, and laid me across, I think, the windlass, and tied my feet, while the other flogged me severely. I had never experienced anything of this kind before, and, although not being used to the water, I naturally feared that element the first time I saw it, yet, nevertheless, could I have got over the nettings, I would have jumped over the side, but I could not; and besides, the crew used to watch us very closely who were not chained down to the decks, lest we should leap into the water; and I have seen some of these poor African prisoners most severely cut, for attempting to do so, and hourly whipped for not eating. This was often the case with myself.</a:t>
                      </a:r>
                      <a:endParaRPr sz="12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alpha val="0"/>
                        </a:srgbClr>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hMerge="1"/>
              </a:tr>
            </a:tbl>
          </a:graphicData>
        </a:graphic>
      </p:graphicFrame>
      <p:pic>
        <p:nvPicPr>
          <p:cNvPr id="281" name="Google Shape;281;p64"/>
          <p:cNvPicPr preferRelativeResize="0"/>
          <p:nvPr/>
        </p:nvPicPr>
        <p:blipFill>
          <a:blip r:embed="rId3">
            <a:alphaModFix/>
          </a:blip>
          <a:stretch>
            <a:fillRect/>
          </a:stretch>
        </p:blipFill>
        <p:spPr>
          <a:xfrm>
            <a:off x="5368925" y="2674175"/>
            <a:ext cx="1934449" cy="2521225"/>
          </a:xfrm>
          <a:prstGeom prst="rect">
            <a:avLst/>
          </a:prstGeom>
          <a:noFill/>
          <a:ln>
            <a:noFill/>
          </a:ln>
        </p:spPr>
      </p:pic>
      <p:sp>
        <p:nvSpPr>
          <p:cNvPr id="282" name="Google Shape;282;p64"/>
          <p:cNvSpPr txBox="1"/>
          <p:nvPr/>
        </p:nvSpPr>
        <p:spPr>
          <a:xfrm>
            <a:off x="0" y="0"/>
            <a:ext cx="7772400" cy="773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Primary Source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Medium"/>
                <a:ea typeface="Plus Jakarta Sans Medium"/>
                <a:cs typeface="Plus Jakarta Sans Medium"/>
                <a:sym typeface="Plus Jakarta Sans Medium"/>
              </a:rPr>
              <a:t>The Middle Passage: Olaudah Equiano</a:t>
            </a:r>
            <a:endParaRPr>
              <a:latin typeface="Halant"/>
              <a:ea typeface="Halant"/>
              <a:cs typeface="Halant"/>
              <a:sym typeface="Halant"/>
            </a:endParaRPr>
          </a:p>
        </p:txBody>
      </p:sp>
      <p:pic>
        <p:nvPicPr>
          <p:cNvPr id="283" name="Google Shape;283;p64"/>
          <p:cNvPicPr preferRelativeResize="0"/>
          <p:nvPr/>
        </p:nvPicPr>
        <p:blipFill>
          <a:blip r:embed="rId4">
            <a:alphaModFix/>
          </a:blip>
          <a:stretch>
            <a:fillRect/>
          </a:stretch>
        </p:blipFill>
        <p:spPr>
          <a:xfrm>
            <a:off x="216272" y="154797"/>
            <a:ext cx="1056536" cy="43811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7" name="Shape 287"/>
        <p:cNvGrpSpPr/>
        <p:nvPr/>
      </p:nvGrpSpPr>
      <p:grpSpPr>
        <a:xfrm>
          <a:off x="0" y="0"/>
          <a:ext cx="0" cy="0"/>
          <a:chOff x="0" y="0"/>
          <a:chExt cx="0" cy="0"/>
        </a:xfrm>
      </p:grpSpPr>
      <p:sp>
        <p:nvSpPr>
          <p:cNvPr id="288" name="Google Shape;288;p6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289" name="Google Shape;289;p65"/>
          <p:cNvGraphicFramePr/>
          <p:nvPr/>
        </p:nvGraphicFramePr>
        <p:xfrm>
          <a:off x="472467" y="913602"/>
          <a:ext cx="3000000" cy="3000000"/>
        </p:xfrm>
        <a:graphic>
          <a:graphicData uri="http://schemas.openxmlformats.org/drawingml/2006/table">
            <a:tbl>
              <a:tblPr>
                <a:noFill/>
                <a:tableStyleId>{0475DCB8-38E3-4823-B1AE-8E2C488635FD}</a:tableStyleId>
              </a:tblPr>
              <a:tblGrid>
                <a:gridCol w="2043725"/>
                <a:gridCol w="2510200"/>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290" name="Google Shape;290;p65"/>
          <p:cNvGraphicFramePr/>
          <p:nvPr/>
        </p:nvGraphicFramePr>
        <p:xfrm>
          <a:off x="561691" y="4938267"/>
          <a:ext cx="3000000" cy="3000000"/>
        </p:xfrm>
        <a:graphic>
          <a:graphicData uri="http://schemas.openxmlformats.org/drawingml/2006/table">
            <a:tbl>
              <a:tblPr>
                <a:noFill/>
                <a:tableStyleId>{0475DCB8-38E3-4823-B1AE-8E2C488635FD}</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291" name="Google Shape;291;p6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92" name="Google Shape;292;p6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93" name="Google Shape;293;p6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7" name="Shape 297"/>
        <p:cNvGrpSpPr/>
        <p:nvPr/>
      </p:nvGrpSpPr>
      <p:grpSpPr>
        <a:xfrm>
          <a:off x="0" y="0"/>
          <a:ext cx="0" cy="0"/>
          <a:chOff x="0" y="0"/>
          <a:chExt cx="0" cy="0"/>
        </a:xfrm>
      </p:grpSpPr>
      <p:sp>
        <p:nvSpPr>
          <p:cNvPr id="298" name="Google Shape;298;p66"/>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Source: Lawrence Hill, </a:t>
            </a:r>
            <a:r>
              <a:rPr i="1" lang="en" sz="1300">
                <a:solidFill>
                  <a:schemeClr val="dk1"/>
                </a:solidFill>
                <a:latin typeface="Inter SemiBold"/>
                <a:ea typeface="Inter SemiBold"/>
                <a:cs typeface="Inter SemiBold"/>
                <a:sym typeface="Inter SemiBold"/>
              </a:rPr>
              <a:t>Someone Knows My Name</a:t>
            </a:r>
            <a:r>
              <a:rPr lang="en" sz="1300">
                <a:solidFill>
                  <a:schemeClr val="dk1"/>
                </a:solidFill>
                <a:latin typeface="Inter SemiBold"/>
                <a:ea typeface="Inter SemiBold"/>
                <a:cs typeface="Inter SemiBold"/>
                <a:sym typeface="Inter SemiBold"/>
              </a:rPr>
              <a:t>, 2007. </a:t>
            </a:r>
            <a:endParaRPr sz="1300">
              <a:latin typeface="Inter"/>
              <a:ea typeface="Inter"/>
              <a:cs typeface="Inter"/>
              <a:sym typeface="Inter"/>
            </a:endParaRPr>
          </a:p>
        </p:txBody>
      </p:sp>
      <p:graphicFrame>
        <p:nvGraphicFramePr>
          <p:cNvPr id="299" name="Google Shape;299;p66"/>
          <p:cNvGraphicFramePr/>
          <p:nvPr/>
        </p:nvGraphicFramePr>
        <p:xfrm>
          <a:off x="940553" y="1687347"/>
          <a:ext cx="3000000" cy="3000000"/>
        </p:xfrm>
        <a:graphic>
          <a:graphicData uri="http://schemas.openxmlformats.org/drawingml/2006/table">
            <a:tbl>
              <a:tblPr>
                <a:noFill/>
                <a:tableStyleId>{5F8266A4-5F53-4A02-8859-CF9ADC296BAF}</a:tableStyleId>
              </a:tblPr>
              <a:tblGrid>
                <a:gridCol w="1945825"/>
                <a:gridCol w="1426950"/>
                <a:gridCol w="2494825"/>
              </a:tblGrid>
              <a:tr h="299750">
                <a:tc gridSpan="3">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Halant"/>
                          <a:ea typeface="Halant"/>
                          <a:cs typeface="Halant"/>
                          <a:sym typeface="Halant"/>
                        </a:rPr>
                        <a:t>Source: Sowande’ M. Mustakeem, </a:t>
                      </a:r>
                      <a:r>
                        <a:rPr i="1" lang="en" sz="1300">
                          <a:solidFill>
                            <a:schemeClr val="dk1"/>
                          </a:solidFill>
                          <a:latin typeface="Halant"/>
                          <a:ea typeface="Halant"/>
                          <a:cs typeface="Halant"/>
                          <a:sym typeface="Halant"/>
                        </a:rPr>
                        <a:t>Slavery at Sea: Terror, Sex, and Sickness in the Middle Passage</a:t>
                      </a:r>
                      <a:r>
                        <a:rPr lang="en" sz="1300">
                          <a:solidFill>
                            <a:schemeClr val="dk1"/>
                          </a:solidFill>
                          <a:latin typeface="Halant"/>
                          <a:ea typeface="Halant"/>
                          <a:cs typeface="Halant"/>
                          <a:sym typeface="Halant"/>
                        </a:rPr>
                        <a:t>, 2016.</a:t>
                      </a:r>
                      <a:endParaRPr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3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Sowande’ M. Mustakeem is an assistant professor of History and of African and African-American Studies at Washington University in St. Lous, Missouri.</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Alongside weaponry, upon boarding slaves, sailors immediately moved them into designated holdings confining them them throughout much of the journey. Physical separation and the movement of the captives into differing spaces varied according to commanders’ preferences and a ship’s size. As custodians within the human manufacturing process, their primary duty rested on employing precautionary measures to reduce any immediate prospects for future rebellion. Prevailing fears of unrest took on </a:t>
                      </a:r>
                      <a:r>
                        <a:rPr lang="en" sz="1200">
                          <a:solidFill>
                            <a:schemeClr val="dk1"/>
                          </a:solidFill>
                          <a:latin typeface="Inter"/>
                          <a:ea typeface="Inter"/>
                          <a:cs typeface="Inter"/>
                          <a:sym typeface="Inter"/>
                        </a:rPr>
                        <a:t>explicitly</a:t>
                      </a:r>
                      <a:r>
                        <a:rPr lang="en" sz="1200">
                          <a:solidFill>
                            <a:schemeClr val="dk1"/>
                          </a:solidFill>
                          <a:latin typeface="Inter"/>
                          <a:ea typeface="Inter"/>
                          <a:cs typeface="Inter"/>
                          <a:sym typeface="Inter"/>
                        </a:rPr>
                        <a:t> gendered overtones, routinely centering black men as the primary targets of uprisings, forcing them into the bottom holds of ships separate from the stowage of females and children.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Bondwomen contemplated and actively participated in open resistance aboard slave ships, but motivating factors as well as any schematic plans they devised are not revealed in surviving records.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In 1776, a slave revolt occurred on the </a:t>
                      </a:r>
                      <a:r>
                        <a:rPr i="1" lang="en" sz="1200">
                          <a:solidFill>
                            <a:schemeClr val="dk1"/>
                          </a:solidFill>
                          <a:latin typeface="Inter"/>
                          <a:ea typeface="Inter"/>
                          <a:cs typeface="Inter"/>
                          <a:sym typeface="Inter"/>
                        </a:rPr>
                        <a:t>Thames</a:t>
                      </a:r>
                      <a:r>
                        <a:rPr lang="en" sz="1200">
                          <a:solidFill>
                            <a:schemeClr val="dk1"/>
                          </a:solidFill>
                          <a:latin typeface="Inter"/>
                          <a:ea typeface="Inter"/>
                          <a:cs typeface="Inter"/>
                          <a:sym typeface="Inter"/>
                        </a:rPr>
                        <a:t> during the Middle Passage. The ship’s physician noted the particular role that women played in the uprising.]</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serving as a spy, after </a:t>
                      </a:r>
                      <a:r>
                        <a:rPr lang="en" sz="1200">
                          <a:solidFill>
                            <a:schemeClr val="dk1"/>
                          </a:solidFill>
                          <a:latin typeface="Inter"/>
                          <a:ea typeface="Inter"/>
                          <a:cs typeface="Inter"/>
                          <a:sym typeface="Inter"/>
                        </a:rPr>
                        <a:t>determining</a:t>
                      </a:r>
                      <a:r>
                        <a:rPr lang="en" sz="1200">
                          <a:solidFill>
                            <a:schemeClr val="dk1"/>
                          </a:solidFill>
                          <a:latin typeface="Inter"/>
                          <a:ea typeface="Inter"/>
                          <a:cs typeface="Inter"/>
                          <a:sym typeface="Inter"/>
                        </a:rPr>
                        <a:t> the sailors were asleep, a bondwoman allegedly </a:t>
                      </a:r>
                      <a:r>
                        <a:rPr lang="en" sz="1200">
                          <a:solidFill>
                            <a:schemeClr val="dk1"/>
                          </a:solidFill>
                          <a:latin typeface="Inter"/>
                          <a:ea typeface="Inter"/>
                          <a:cs typeface="Inter"/>
                          <a:sym typeface="Inter"/>
                        </a:rPr>
                        <a:t>brought “a Hammer at the same time (all the Weapons that she could find) to execute the Treachery.” Knowing that females’ quarters were in many cases stowed near the storage room, this enabled the woman to secure an array of arms for herself and he fellow insurgents. Traveling unbound by the physical restraints of shackles and irons in contrast to their male  conspirators, some black women manipulated sailors’ views of them as submissive and far less threatening, using it according to their own needs, even amid battle. Female captives, therefore, played much more vital roles in the implementation of slave ship rebellions, through which they affirmed their humanity, defied gendered stereotypes held about them, and took their fate out of their captors’’ hands and back into their own.</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300" name="Google Shape;300;p66"/>
          <p:cNvSpPr txBox="1"/>
          <p:nvPr/>
        </p:nvSpPr>
        <p:spPr>
          <a:xfrm>
            <a:off x="0" y="0"/>
            <a:ext cx="7772400" cy="773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Secondary Source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i="1" lang="en" sz="2200">
                <a:latin typeface="Plus Jakarta Sans Medium"/>
                <a:ea typeface="Plus Jakarta Sans Medium"/>
                <a:cs typeface="Plus Jakarta Sans Medium"/>
                <a:sym typeface="Plus Jakarta Sans Medium"/>
              </a:rPr>
              <a:t>Slavery at Sea</a:t>
            </a:r>
            <a:endParaRPr i="1" sz="1200">
              <a:solidFill>
                <a:srgbClr val="000000"/>
              </a:solidFill>
              <a:latin typeface="Plus Jakarta Sans Medium"/>
              <a:ea typeface="Plus Jakarta Sans Medium"/>
              <a:cs typeface="Plus Jakarta Sans Medium"/>
              <a:sym typeface="Plus Jakarta Sans Medium"/>
            </a:endParaRPr>
          </a:p>
        </p:txBody>
      </p:sp>
      <p:pic>
        <p:nvPicPr>
          <p:cNvPr id="301" name="Google Shape;301;p66"/>
          <p:cNvPicPr preferRelativeResize="0"/>
          <p:nvPr/>
        </p:nvPicPr>
        <p:blipFill>
          <a:blip r:embed="rId3">
            <a:alphaModFix/>
          </a:blip>
          <a:stretch>
            <a:fillRect/>
          </a:stretch>
        </p:blipFill>
        <p:spPr>
          <a:xfrm>
            <a:off x="216272" y="154797"/>
            <a:ext cx="1056536" cy="438114"/>
          </a:xfrm>
          <a:prstGeom prst="rect">
            <a:avLst/>
          </a:prstGeom>
          <a:noFill/>
          <a:ln>
            <a:noFill/>
          </a:ln>
        </p:spPr>
      </p:pic>
      <p:sp>
        <p:nvSpPr>
          <p:cNvPr id="302" name="Google Shape;302;p66"/>
          <p:cNvSpPr txBox="1"/>
          <p:nvPr/>
        </p:nvSpPr>
        <p:spPr>
          <a:xfrm>
            <a:off x="457200" y="762000"/>
            <a:ext cx="6834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a writing utensil and three highlighters, annotate the text below. In the margin, write one question about the text or summarize a main idea.</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 Words that are new or unclear   </a:t>
            </a:r>
            <a:r>
              <a:rPr lang="en" sz="1200">
                <a:solidFill>
                  <a:schemeClr val="dk1"/>
                </a:solidFill>
                <a:latin typeface="Halant"/>
                <a:ea typeface="Halant"/>
                <a:cs typeface="Halant"/>
                <a:sym typeface="Halant"/>
              </a:rPr>
              <a:t>⬜ Something that is surprising to learn 	⬜ A main claim</a:t>
            </a:r>
            <a:endParaRPr sz="1200">
              <a:solidFill>
                <a:schemeClr val="dk1"/>
              </a:solidFill>
              <a:latin typeface="Halant"/>
              <a:ea typeface="Halant"/>
              <a:cs typeface="Halant"/>
              <a:sym typeface="Halan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6" name="Shape 306"/>
        <p:cNvGrpSpPr/>
        <p:nvPr/>
      </p:nvGrpSpPr>
      <p:grpSpPr>
        <a:xfrm>
          <a:off x="0" y="0"/>
          <a:ext cx="0" cy="0"/>
          <a:chOff x="0" y="0"/>
          <a:chExt cx="0" cy="0"/>
        </a:xfrm>
      </p:grpSpPr>
      <p:sp>
        <p:nvSpPr>
          <p:cNvPr id="307" name="Google Shape;307;p67"/>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Unit 3: The English Colonies (1607-1754)</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5</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308" name="Google Shape;308;p67"/>
          <p:cNvPicPr preferRelativeResize="0"/>
          <p:nvPr/>
        </p:nvPicPr>
        <p:blipFill>
          <a:blip r:embed="rId3">
            <a:alphaModFix/>
          </a:blip>
          <a:stretch>
            <a:fillRect/>
          </a:stretch>
        </p:blipFill>
        <p:spPr>
          <a:xfrm>
            <a:off x="216272" y="230997"/>
            <a:ext cx="630865" cy="261602"/>
          </a:xfrm>
          <a:prstGeom prst="rect">
            <a:avLst/>
          </a:prstGeom>
          <a:noFill/>
          <a:ln>
            <a:noFill/>
          </a:ln>
        </p:spPr>
      </p:pic>
      <p:sp>
        <p:nvSpPr>
          <p:cNvPr id="309" name="Google Shape;309;p67"/>
          <p:cNvSpPr txBox="1"/>
          <p:nvPr/>
        </p:nvSpPr>
        <p:spPr>
          <a:xfrm>
            <a:off x="730950" y="17241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Why was the Middle Passage historically significant?</a:t>
            </a:r>
            <a:endParaRPr i="1" sz="1700">
              <a:latin typeface="Inter"/>
              <a:ea typeface="Inter"/>
              <a:cs typeface="Inter"/>
              <a:sym typeface="Inter"/>
            </a:endParaRPr>
          </a:p>
        </p:txBody>
      </p:sp>
      <p:pic>
        <p:nvPicPr>
          <p:cNvPr id="310" name="Google Shape;310;p67"/>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311" name="Google Shape;311;p6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12" name="Google Shape;312;p6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13" name="Google Shape;313;p67"/>
          <p:cNvSpPr txBox="1"/>
          <p:nvPr/>
        </p:nvSpPr>
        <p:spPr>
          <a:xfrm>
            <a:off x="506250" y="3010150"/>
            <a:ext cx="68619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1100"/>
              <a:buFont typeface="Arial"/>
              <a:buNone/>
            </a:pPr>
            <a:r>
              <a:rPr b="1" lang="en">
                <a:solidFill>
                  <a:srgbClr val="000000"/>
                </a:solidFill>
                <a:latin typeface="Halant"/>
                <a:ea typeface="Halant"/>
                <a:cs typeface="Halant"/>
                <a:sym typeface="Halant"/>
              </a:rPr>
              <a:t>Directions: </a:t>
            </a:r>
            <a:r>
              <a:rPr lang="en">
                <a:solidFill>
                  <a:srgbClr val="000000"/>
                </a:solidFill>
                <a:latin typeface="Halant"/>
                <a:ea typeface="Halant"/>
                <a:cs typeface="Halant"/>
                <a:sym typeface="Halant"/>
              </a:rPr>
              <a:t>Using both the interactive and </a:t>
            </a:r>
            <a:r>
              <a:rPr lang="en">
                <a:latin typeface="Halant"/>
                <a:ea typeface="Halant"/>
                <a:cs typeface="Halant"/>
                <a:sym typeface="Halant"/>
              </a:rPr>
              <a:t>three text sources</a:t>
            </a:r>
            <a:r>
              <a:rPr lang="en">
                <a:solidFill>
                  <a:srgbClr val="000000"/>
                </a:solidFill>
                <a:latin typeface="Halant"/>
                <a:ea typeface="Halant"/>
                <a:cs typeface="Halant"/>
                <a:sym typeface="Halant"/>
              </a:rPr>
              <a:t>, answer this lesson’s supporting question</a:t>
            </a:r>
            <a:r>
              <a:rPr lang="en">
                <a:latin typeface="Halant"/>
                <a:ea typeface="Halant"/>
                <a:cs typeface="Halant"/>
                <a:sym typeface="Halant"/>
              </a:rPr>
              <a:t> with a CER format (Claim, Evidence, Reasoning).</a:t>
            </a:r>
            <a:endParaRPr>
              <a:solidFill>
                <a:srgbClr val="000000"/>
              </a:solidFill>
              <a:latin typeface="Halant"/>
              <a:ea typeface="Halant"/>
              <a:cs typeface="Halant"/>
              <a:sym typeface="Halant"/>
            </a:endParaRPr>
          </a:p>
        </p:txBody>
      </p:sp>
      <p:sp>
        <p:nvSpPr>
          <p:cNvPr id="314" name="Google Shape;314;p67"/>
          <p:cNvSpPr txBox="1"/>
          <p:nvPr/>
        </p:nvSpPr>
        <p:spPr>
          <a:xfrm>
            <a:off x="832800" y="3842950"/>
            <a:ext cx="6208800" cy="49605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67"/>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